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66" r:id="rId4"/>
    <p:sldId id="2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9"/>
    <p:restoredTop sz="94699"/>
  </p:normalViewPr>
  <p:slideViewPr>
    <p:cSldViewPr snapToGrid="0" snapToObjects="1">
      <p:cViewPr varScale="1">
        <p:scale>
          <a:sx n="141" d="100"/>
          <a:sy n="141" d="100"/>
        </p:scale>
        <p:origin x="1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7B830-C4A2-5F47-B034-CF7ABE6F2974}" type="datetimeFigureOut">
              <a:rPr lang="en-US" smtClean="0"/>
              <a:t>4/6/18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5214F-299B-BD4B-980E-C6ADB6D99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5829C23D-5DF8-F941-AA2F-6AD835EE24AF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804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05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38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23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20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24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61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887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98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6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55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99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50A0C-BBE5-6740-B09C-7F544BD3F41F}" type="datetimeFigureOut">
              <a:rPr lang="en-US" smtClean="0"/>
              <a:t>4/6/18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231B7EE-F865-004F-A3DB-D4E8A1230ED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16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1098" y="802298"/>
            <a:ext cx="8593754" cy="2541431"/>
          </a:xfrm>
          <a:ln>
            <a:miter lim="800000"/>
            <a:headEnd/>
            <a:tailEnd/>
          </a:ln>
          <a:extLst>
            <a:ext uri="{909E8E84-426E-40dd-AFC4-6F175D3DCCD1}"/>
            <a:ext uri="{91240B29-F687-4f45-9708-019B960494DF}"/>
          </a:extLst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4000" dirty="0"/>
              <a:t>Trauma and Learning: Towards a Trauma-Informed Pedagogy</a:t>
            </a: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2057400" y="3228975"/>
            <a:ext cx="7854950" cy="1752600"/>
          </a:xfrm>
        </p:spPr>
        <p:txBody>
          <a:bodyPr/>
          <a:lstStyle/>
          <a:p>
            <a:endParaRPr lang="en-US" altLang="en-US" sz="2200">
              <a:ea typeface="ＭＳ Ｐゴシック" charset="-128"/>
            </a:endParaRPr>
          </a:p>
          <a:p>
            <a:r>
              <a:rPr lang="en-US" altLang="en-US" sz="2200">
                <a:ea typeface="ＭＳ Ｐゴシック" charset="-128"/>
              </a:rPr>
              <a:t>Travis Wright, Ed.D</a:t>
            </a:r>
          </a:p>
          <a:p>
            <a:r>
              <a:rPr lang="en-US" altLang="en-US" sz="2200">
                <a:ea typeface="ＭＳ Ｐゴシック" charset="-128"/>
              </a:rPr>
              <a:t>University of Wisconsin-Madison</a:t>
            </a:r>
          </a:p>
        </p:txBody>
      </p:sp>
      <p:pic>
        <p:nvPicPr>
          <p:cNvPr id="3" name="Trauma and Learning">
            <a:hlinkClick r:id="" action="ppaction://media"/>
            <a:extLst>
              <a:ext uri="{FF2B5EF4-FFF2-40B4-BE49-F238E27FC236}">
                <a16:creationId xmlns:a16="http://schemas.microsoft.com/office/drawing/2014/main" id="{E33E880D-16D9-3840-AA10-4D3BE8931E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2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12668" y="576905"/>
            <a:ext cx="9603275" cy="1049235"/>
          </a:xfrm>
          <a:ln>
            <a:miter lim="800000"/>
            <a:headEnd/>
            <a:tailEnd/>
          </a:ln>
          <a:extLst>
            <a:ext uri="{909E8E84-426E-40dd-AFC4-6F175D3DCCD1}"/>
            <a:ext uri="{91240B29-F687-4f45-9708-019B960494DF}"/>
          </a:extLst>
        </p:spPr>
        <p:txBody>
          <a:bodyPr>
            <a:normAutofit/>
          </a:bodyPr>
          <a:lstStyle/>
          <a:p>
            <a:pPr>
              <a:defRPr/>
            </a:pPr>
            <a:br>
              <a:rPr lang="en-US" dirty="0"/>
            </a:br>
            <a:r>
              <a:rPr lang="en-US" dirty="0"/>
              <a:t>Trauma: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4294967295"/>
          </p:nvPr>
        </p:nvSpPr>
        <p:spPr>
          <a:xfrm>
            <a:off x="4251325" y="1974850"/>
            <a:ext cx="7940675" cy="4152900"/>
          </a:xfrm>
        </p:spPr>
        <p:txBody>
          <a:bodyPr>
            <a:normAutofit fontScale="92500" lnSpcReduction="10000"/>
          </a:bodyPr>
          <a:lstStyle/>
          <a:p>
            <a:pPr lvl="1" eaLnBrk="1" hangingPunct="1"/>
            <a:r>
              <a:rPr lang="en-US" altLang="en-US" sz="2600" dirty="0"/>
              <a:t>The impact of external forces  that render the individual temporarily helpless and overwhelms her capacity to cope.</a:t>
            </a:r>
          </a:p>
          <a:p>
            <a:pPr lvl="1" eaLnBrk="1" hangingPunct="1"/>
            <a:r>
              <a:rPr lang="en-US" altLang="en-US" sz="2600" dirty="0"/>
              <a:t>Confronts one with the extremities of helplessness and terror</a:t>
            </a:r>
          </a:p>
          <a:p>
            <a:pPr lvl="1" eaLnBrk="1" hangingPunct="1"/>
            <a:r>
              <a:rPr lang="en-US" altLang="en-US" sz="2600" dirty="0"/>
              <a:t>Individual-specific– what may be traumatic to one person may not be traumatic to another.</a:t>
            </a:r>
          </a:p>
          <a:p>
            <a:pPr lvl="1" eaLnBrk="1" hangingPunct="1"/>
            <a:r>
              <a:rPr lang="en-US" altLang="en-US" sz="2600" dirty="0"/>
              <a:t>Individualized response</a:t>
            </a:r>
          </a:p>
          <a:p>
            <a:pPr lvl="1" eaLnBrk="1" hangingPunct="1"/>
            <a:r>
              <a:rPr lang="en-US" altLang="en-US" sz="2600" dirty="0"/>
              <a:t>Age of experience and severity shapes impact</a:t>
            </a:r>
          </a:p>
          <a:p>
            <a:pPr lvl="1" eaLnBrk="1" hangingPunct="1">
              <a:buFont typeface="Wingdings 2" charset="2"/>
              <a:buNone/>
            </a:pPr>
            <a:endParaRPr lang="en-US" altLang="en-US" sz="2600" dirty="0"/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/>
          </a:p>
        </p:txBody>
      </p:sp>
      <p:pic>
        <p:nvPicPr>
          <p:cNvPr id="2" name="Defining Trauma">
            <a:hlinkClick r:id="" action="ppaction://media"/>
            <a:extLst>
              <a:ext uri="{FF2B5EF4-FFF2-40B4-BE49-F238E27FC236}">
                <a16:creationId xmlns:a16="http://schemas.microsoft.com/office/drawing/2014/main" id="{B158967F-C350-284C-B5B3-D5C5867D0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3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Developmental Impact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Language and Communications Skills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Social and Emotional Communication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Problem-Solving and Analysis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Organizing Narrative Material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Cause-and-Effect Relationships</a:t>
            </a:r>
          </a:p>
          <a:p>
            <a:pPr eaLnBrk="1" hangingPunct="1"/>
            <a:endParaRPr lang="en-US" altLang="en-US">
              <a:ea typeface="ＭＳ Ｐゴシック" charset="-128"/>
            </a:endParaRPr>
          </a:p>
        </p:txBody>
      </p:sp>
      <p:pic>
        <p:nvPicPr>
          <p:cNvPr id="2" name="Developmental Impact">
            <a:hlinkClick r:id="" action="ppaction://media"/>
            <a:extLst>
              <a:ext uri="{FF2B5EF4-FFF2-40B4-BE49-F238E27FC236}">
                <a16:creationId xmlns:a16="http://schemas.microsoft.com/office/drawing/2014/main" id="{63454699-B4AD-5C4C-9CCF-54C88D89B0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6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Developmental Impacts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Taking Another</a:t>
            </a:r>
            <a:r>
              <a:rPr lang="ja-JP" altLang="en-US">
                <a:ea typeface="ＭＳ Ｐゴシック" charset="-128"/>
              </a:rPr>
              <a:t>’</a:t>
            </a:r>
            <a:r>
              <a:rPr lang="en-US" altLang="ja-JP">
                <a:ea typeface="ＭＳ Ｐゴシック" charset="-128"/>
              </a:rPr>
              <a:t>s Perspective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Attentiveness to Classroom Tasks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Regulating Emotions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Executive Functions (goal-setting, planning, carrying out plans,  anticipating consequences)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Engaging the Curriculum</a:t>
            </a:r>
          </a:p>
          <a:p>
            <a:pPr eaLnBrk="1" hangingPunct="1"/>
            <a:endParaRPr lang="en-US" altLang="en-US">
              <a:ea typeface="ＭＳ Ｐゴシック" charset="-128"/>
            </a:endParaRPr>
          </a:p>
        </p:txBody>
      </p:sp>
      <p:pic>
        <p:nvPicPr>
          <p:cNvPr id="2" name="Developmental Impacts 2">
            <a:hlinkClick r:id="" action="ppaction://media"/>
            <a:extLst>
              <a:ext uri="{FF2B5EF4-FFF2-40B4-BE49-F238E27FC236}">
                <a16:creationId xmlns:a16="http://schemas.microsoft.com/office/drawing/2014/main" id="{FC4AE436-7DC8-0244-9C7F-1E4609A54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{831E28A6-F5E9-254E-BA3B-328C07377264}tf10001119</Template>
  <TotalTime>18</TotalTime>
  <Words>118</Words>
  <Application>Microsoft Macintosh PowerPoint</Application>
  <PresentationFormat>Widescreen</PresentationFormat>
  <Paragraphs>25</Paragraphs>
  <Slides>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Gill Sans MT</vt:lpstr>
      <vt:lpstr>Wingdings 2</vt:lpstr>
      <vt:lpstr>Gallery</vt:lpstr>
      <vt:lpstr>Trauma and Learning: Towards a Trauma-Informed Pedagogy</vt:lpstr>
      <vt:lpstr> Trauma:</vt:lpstr>
      <vt:lpstr>Developmental Impact</vt:lpstr>
      <vt:lpstr>Developmental Impacts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 and Learning: Towards a Trauma-Informed Pedagogy</dc:title>
  <dc:creator>Travis Wright</dc:creator>
  <cp:lastModifiedBy>Travis Wright</cp:lastModifiedBy>
  <cp:revision>3</cp:revision>
  <dcterms:created xsi:type="dcterms:W3CDTF">2018-04-06T15:20:18Z</dcterms:created>
  <dcterms:modified xsi:type="dcterms:W3CDTF">2018-04-06T15:39:07Z</dcterms:modified>
</cp:coreProperties>
</file>