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4" r:id="rId2"/>
    <p:sldId id="304" r:id="rId3"/>
    <p:sldId id="305" r:id="rId4"/>
    <p:sldId id="303" r:id="rId5"/>
    <p:sldId id="285" r:id="rId6"/>
    <p:sldId id="286" r:id="rId7"/>
    <p:sldId id="306" r:id="rId8"/>
    <p:sldId id="298"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990000"/>
    <a:srgbClr val="F6907C"/>
    <a:srgbClr val="FFCC00"/>
    <a:srgbClr val="FAB41E"/>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94660"/>
  </p:normalViewPr>
  <p:slideViewPr>
    <p:cSldViewPr>
      <p:cViewPr varScale="1">
        <p:scale>
          <a:sx n="105" d="100"/>
          <a:sy n="105" d="100"/>
        </p:scale>
        <p:origin x="1728"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489D3E-EB45-480E-9129-90BCA5F54CBA}" type="datetimeFigureOut">
              <a:rPr lang="en-US" smtClean="0"/>
              <a:t>4/4/2018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8DE2FA-C0FC-4D32-A47C-FA065D9CAEA9}" type="slidenum">
              <a:rPr lang="en-US" smtClean="0"/>
              <a:t>‹#›</a:t>
            </a:fld>
            <a:endParaRPr lang="en-US" dirty="0"/>
          </a:p>
        </p:txBody>
      </p:sp>
    </p:spTree>
    <p:extLst>
      <p:ext uri="{BB962C8B-B14F-4D97-AF65-F5344CB8AC3E}">
        <p14:creationId xmlns:p14="http://schemas.microsoft.com/office/powerpoint/2010/main" val="4121605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29057" indent="-280406" eaLnBrk="0" hangingPunct="0">
              <a:defRPr>
                <a:solidFill>
                  <a:schemeClr val="tx1"/>
                </a:solidFill>
                <a:latin typeface="Arial" pitchFamily="34" charset="0"/>
              </a:defRPr>
            </a:lvl2pPr>
            <a:lvl3pPr marL="1121626" indent="-224325" eaLnBrk="0" hangingPunct="0">
              <a:defRPr>
                <a:solidFill>
                  <a:schemeClr val="tx1"/>
                </a:solidFill>
                <a:latin typeface="Arial" pitchFamily="34" charset="0"/>
              </a:defRPr>
            </a:lvl3pPr>
            <a:lvl4pPr marL="1570276" indent="-224325" eaLnBrk="0" hangingPunct="0">
              <a:defRPr>
                <a:solidFill>
                  <a:schemeClr val="tx1"/>
                </a:solidFill>
                <a:latin typeface="Arial" pitchFamily="34" charset="0"/>
              </a:defRPr>
            </a:lvl4pPr>
            <a:lvl5pPr marL="2018927" indent="-224325" eaLnBrk="0" hangingPunct="0">
              <a:defRPr>
                <a:solidFill>
                  <a:schemeClr val="tx1"/>
                </a:solidFill>
                <a:latin typeface="Arial" pitchFamily="34" charset="0"/>
              </a:defRPr>
            </a:lvl5pPr>
            <a:lvl6pPr marL="2467577" indent="-224325" eaLnBrk="0" fontAlgn="base" hangingPunct="0">
              <a:spcBef>
                <a:spcPct val="0"/>
              </a:spcBef>
              <a:spcAft>
                <a:spcPct val="0"/>
              </a:spcAft>
              <a:defRPr>
                <a:solidFill>
                  <a:schemeClr val="tx1"/>
                </a:solidFill>
                <a:latin typeface="Arial" pitchFamily="34" charset="0"/>
              </a:defRPr>
            </a:lvl6pPr>
            <a:lvl7pPr marL="2916227" indent="-224325" eaLnBrk="0" fontAlgn="base" hangingPunct="0">
              <a:spcBef>
                <a:spcPct val="0"/>
              </a:spcBef>
              <a:spcAft>
                <a:spcPct val="0"/>
              </a:spcAft>
              <a:defRPr>
                <a:solidFill>
                  <a:schemeClr val="tx1"/>
                </a:solidFill>
                <a:latin typeface="Arial" pitchFamily="34" charset="0"/>
              </a:defRPr>
            </a:lvl7pPr>
            <a:lvl8pPr marL="3364878" indent="-224325" eaLnBrk="0" fontAlgn="base" hangingPunct="0">
              <a:spcBef>
                <a:spcPct val="0"/>
              </a:spcBef>
              <a:spcAft>
                <a:spcPct val="0"/>
              </a:spcAft>
              <a:defRPr>
                <a:solidFill>
                  <a:schemeClr val="tx1"/>
                </a:solidFill>
                <a:latin typeface="Arial" pitchFamily="34" charset="0"/>
              </a:defRPr>
            </a:lvl8pPr>
            <a:lvl9pPr marL="3813528" indent="-224325" eaLnBrk="0" fontAlgn="base" hangingPunct="0">
              <a:spcBef>
                <a:spcPct val="0"/>
              </a:spcBef>
              <a:spcAft>
                <a:spcPct val="0"/>
              </a:spcAft>
              <a:defRPr>
                <a:solidFill>
                  <a:schemeClr val="tx1"/>
                </a:solidFill>
                <a:latin typeface="Arial" pitchFamily="34" charset="0"/>
              </a:defRPr>
            </a:lvl9pPr>
          </a:lstStyle>
          <a:p>
            <a:pPr eaLnBrk="1" hangingPunct="1"/>
            <a:fld id="{59B48C63-0741-4A26-9E09-C7965A8F4944}" type="slidenum">
              <a:rPr lang="en-US" altLang="en-US" smtClean="0"/>
              <a:pPr eaLnBrk="1" hangingPunct="1"/>
              <a:t>4</a:t>
            </a:fld>
            <a:endParaRPr lang="en-US" altLang="en-US" smtClean="0"/>
          </a:p>
        </p:txBody>
      </p:sp>
    </p:spTree>
    <p:extLst>
      <p:ext uri="{BB962C8B-B14F-4D97-AF65-F5344CB8AC3E}">
        <p14:creationId xmlns:p14="http://schemas.microsoft.com/office/powerpoint/2010/main" val="2883873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2255723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21654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3214385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943722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3561283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114942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283975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691248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942957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922225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72A92E-4A6B-4DF7-A5A4-0FA2D657A2C7}" type="datetimeFigureOut">
              <a:rPr lang="en-US" smtClean="0"/>
              <a:t>4/4/2018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5FD5F32-B97B-43AE-9E39-96603DE11B20}" type="slidenum">
              <a:rPr lang="en-US" smtClean="0"/>
              <a:t>‹#›</a:t>
            </a:fld>
            <a:endParaRPr lang="en-US" dirty="0"/>
          </a:p>
        </p:txBody>
      </p:sp>
    </p:spTree>
    <p:extLst>
      <p:ext uri="{BB962C8B-B14F-4D97-AF65-F5344CB8AC3E}">
        <p14:creationId xmlns:p14="http://schemas.microsoft.com/office/powerpoint/2010/main" val="709138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72A92E-4A6B-4DF7-A5A4-0FA2D657A2C7}" type="datetimeFigureOut">
              <a:rPr lang="en-US" smtClean="0"/>
              <a:t>4/4/2018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FD5F32-B97B-43AE-9E39-96603DE11B20}" type="slidenum">
              <a:rPr lang="en-US" smtClean="0"/>
              <a:t>‹#›</a:t>
            </a:fld>
            <a:endParaRPr lang="en-US" dirty="0"/>
          </a:p>
        </p:txBody>
      </p:sp>
    </p:spTree>
    <p:extLst>
      <p:ext uri="{BB962C8B-B14F-4D97-AF65-F5344CB8AC3E}">
        <p14:creationId xmlns:p14="http://schemas.microsoft.com/office/powerpoint/2010/main" val="410900491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2.m4a"/><Relationship Id="rId7"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audio" Target="../media/media3.m4a"/><Relationship Id="rId5" Type="http://schemas.microsoft.com/office/2007/relationships/media" Target="../media/media3.m4a"/><Relationship Id="rId10" Type="http://schemas.openxmlformats.org/officeDocument/2006/relationships/image" Target="../media/image3.png"/><Relationship Id="rId4" Type="http://schemas.openxmlformats.org/officeDocument/2006/relationships/audio" Target="../media/media2.m4a"/><Relationship Id="rId9"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image" Target="../media/image4.tif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image" Target="../media/image5.tif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microsoft.com/office/2007/relationships/media" Target="../media/media9.m4a"/><Relationship Id="rId7" Type="http://schemas.openxmlformats.org/officeDocument/2006/relationships/image" Target="../media/image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tiff"/><Relationship Id="rId5" Type="http://schemas.openxmlformats.org/officeDocument/2006/relationships/slideLayout" Target="../slideLayouts/slideLayout2.xml"/><Relationship Id="rId4" Type="http://schemas.openxmlformats.org/officeDocument/2006/relationships/audio" Target="../media/media9.m4a"/></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3025" y="1202808"/>
            <a:ext cx="3962400" cy="2911992"/>
          </a:xfrm>
        </p:spPr>
        <p:txBody>
          <a:bodyPr>
            <a:normAutofit fontScale="90000"/>
          </a:bodyPr>
          <a:lstStyle/>
          <a:p>
            <a:r>
              <a:rPr lang="en-US" b="1" dirty="0" smtClean="0">
                <a:solidFill>
                  <a:srgbClr val="FFFF00"/>
                </a:solidFill>
              </a:rPr>
              <a:t> </a:t>
            </a:r>
            <a:r>
              <a:rPr lang="en-US" b="1" dirty="0">
                <a:solidFill>
                  <a:srgbClr val="FFFF00"/>
                </a:solidFill>
              </a:rPr>
              <a:t/>
            </a:r>
            <a:br>
              <a:rPr lang="en-US" b="1" dirty="0">
                <a:solidFill>
                  <a:srgbClr val="FFFF00"/>
                </a:solidFill>
              </a:rPr>
            </a:br>
            <a:r>
              <a:rPr lang="en-US" b="1" dirty="0"/>
              <a:t>Critical historical geography </a:t>
            </a:r>
            <a:r>
              <a:rPr lang="en-US" b="1" dirty="0" smtClean="0"/>
              <a:t>and youth studies in </a:t>
            </a:r>
            <a:r>
              <a:rPr lang="en-US" b="1" dirty="0"/>
              <a:t>Tanzania</a:t>
            </a:r>
            <a:endParaRPr lang="en-US" dirty="0"/>
          </a:p>
        </p:txBody>
      </p:sp>
      <p:pic>
        <p:nvPicPr>
          <p:cNvPr id="2050" name="Picture 2"/>
          <p:cNvPicPr>
            <a:picLocks noGrp="1" noChangeAspect="1" noChangeArrowheads="1"/>
          </p:cNvPicPr>
          <p:nvPr>
            <p:ph idx="1"/>
          </p:nvPr>
        </p:nvPicPr>
        <p:blipFill>
          <a:blip r:embed="rId8">
            <a:extLst>
              <a:ext uri="{28A0092B-C50C-407E-A947-70E740481C1C}">
                <a14:useLocalDpi xmlns:a14="http://schemas.microsoft.com/office/drawing/2010/main" val="0"/>
              </a:ext>
            </a:extLst>
          </a:blip>
          <a:srcRect/>
          <a:stretch>
            <a:fillRect/>
          </a:stretch>
        </p:blipFill>
        <p:spPr bwMode="auto">
          <a:xfrm>
            <a:off x="609600" y="1831204"/>
            <a:ext cx="2590800" cy="2495804"/>
          </a:xfrm>
          <a:prstGeom prst="rect">
            <a:avLst/>
          </a:prstGeom>
          <a:noFill/>
          <a:ln w="9525">
            <a:solidFill>
              <a:srgbClr val="FFFF00"/>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1695757" y="448666"/>
            <a:ext cx="6096000" cy="1384995"/>
          </a:xfrm>
          <a:prstGeom prst="rect">
            <a:avLst/>
          </a:prstGeom>
          <a:noFill/>
        </p:spPr>
        <p:txBody>
          <a:bodyPr wrap="square" rtlCol="0">
            <a:spAutoFit/>
          </a:bodyPr>
          <a:lstStyle/>
          <a:p>
            <a:r>
              <a:rPr lang="en-US" sz="4400" b="1" dirty="0">
                <a:solidFill>
                  <a:schemeClr val="bg2">
                    <a:lumMod val="90000"/>
                  </a:schemeClr>
                </a:solidFill>
              </a:rPr>
              <a:t>Topographies of Power</a:t>
            </a:r>
            <a:r>
              <a:rPr lang="en-US" sz="4000" b="1" dirty="0">
                <a:solidFill>
                  <a:schemeClr val="bg2">
                    <a:lumMod val="90000"/>
                  </a:schemeClr>
                </a:solidFill>
              </a:rPr>
              <a:t/>
            </a:r>
            <a:br>
              <a:rPr lang="en-US" sz="4000" b="1" dirty="0">
                <a:solidFill>
                  <a:schemeClr val="bg2">
                    <a:lumMod val="90000"/>
                  </a:schemeClr>
                </a:solidFill>
              </a:rPr>
            </a:br>
            <a:endParaRPr lang="en-US" sz="4000" dirty="0">
              <a:solidFill>
                <a:schemeClr val="bg2">
                  <a:lumMod val="90000"/>
                </a:schemeClr>
              </a:solidFill>
            </a:endParaRPr>
          </a:p>
        </p:txBody>
      </p:sp>
      <p:sp>
        <p:nvSpPr>
          <p:cNvPr id="5" name="TextBox 4"/>
          <p:cNvSpPr txBox="1"/>
          <p:nvPr/>
        </p:nvSpPr>
        <p:spPr>
          <a:xfrm>
            <a:off x="457200" y="5084803"/>
            <a:ext cx="5715000" cy="1200329"/>
          </a:xfrm>
          <a:prstGeom prst="rect">
            <a:avLst/>
          </a:prstGeom>
          <a:noFill/>
        </p:spPr>
        <p:txBody>
          <a:bodyPr wrap="square" rtlCol="0">
            <a:spAutoFit/>
          </a:bodyPr>
          <a:lstStyle/>
          <a:p>
            <a:pPr algn="ctr"/>
            <a:r>
              <a:rPr lang="en-US" sz="3600" dirty="0" smtClean="0">
                <a:solidFill>
                  <a:schemeClr val="bg2">
                    <a:lumMod val="90000"/>
                  </a:schemeClr>
                </a:solidFill>
              </a:rPr>
              <a:t>Frances Vavrus, Ph.D</a:t>
            </a:r>
            <a:r>
              <a:rPr lang="en-US" sz="3600" dirty="0" smtClean="0">
                <a:solidFill>
                  <a:srgbClr val="990000"/>
                </a:solidFill>
              </a:rPr>
              <a:t>.</a:t>
            </a:r>
          </a:p>
          <a:p>
            <a:pPr algn="ctr"/>
            <a:r>
              <a:rPr lang="en-US" sz="3600" dirty="0" smtClean="0">
                <a:solidFill>
                  <a:schemeClr val="bg2">
                    <a:lumMod val="90000"/>
                  </a:schemeClr>
                </a:solidFill>
              </a:rPr>
              <a:t>University of Minnesota</a:t>
            </a:r>
            <a:endParaRPr lang="en-US" sz="3600" dirty="0">
              <a:solidFill>
                <a:schemeClr val="bg2">
                  <a:lumMod val="90000"/>
                </a:schemeClr>
              </a:solidFill>
            </a:endParaRPr>
          </a:p>
        </p:txBody>
      </p:sp>
      <p:pic>
        <p:nvPicPr>
          <p:cNvPr id="7" name="Picture 10" descr="KolilaHighSchool.jpg"/>
          <p:cNvPicPr>
            <a:picLocks noChangeAspect="1"/>
          </p:cNvPicPr>
          <p:nvPr/>
        </p:nvPicPr>
        <p:blipFill rotWithShape="1">
          <a:blip r:embed="rId9" cstate="print">
            <a:extLst>
              <a:ext uri="{28A0092B-C50C-407E-A947-70E740481C1C}">
                <a14:useLocalDpi xmlns:a14="http://schemas.microsoft.com/office/drawing/2010/main" val="0"/>
              </a:ext>
            </a:extLst>
          </a:blip>
          <a:srcRect l="6734"/>
          <a:stretch/>
        </p:blipFill>
        <p:spPr bwMode="auto">
          <a:xfrm>
            <a:off x="6176188" y="4495800"/>
            <a:ext cx="2558474" cy="2057400"/>
          </a:xfrm>
          <a:prstGeom prst="rect">
            <a:avLst/>
          </a:prstGeom>
          <a:noFill/>
          <a:ln w="9525">
            <a:solidFill>
              <a:srgbClr val="FFFF66"/>
            </a:solidFill>
            <a:miter lim="800000"/>
            <a:headEnd/>
            <a:tailEnd/>
          </a:ln>
          <a:extLst>
            <a:ext uri="{909E8E84-426E-40DD-AFC4-6F175D3DCCD1}">
              <a14:hiddenFill xmlns:a14="http://schemas.microsoft.com/office/drawing/2010/main">
                <a:solidFill>
                  <a:srgbClr val="FFFFFF"/>
                </a:solidFill>
              </a14:hiddenFill>
            </a:ext>
          </a:extLst>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267200" y="3124200"/>
            <a:ext cx="609600" cy="609600"/>
          </a:xfrm>
          <a:prstGeom prst="rect">
            <a:avLst/>
          </a:prstGeom>
        </p:spPr>
      </p:pic>
      <p:pic>
        <p:nvPicPr>
          <p:cNvPr id="8"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267200" y="3124200"/>
            <a:ext cx="609600" cy="609600"/>
          </a:xfrm>
          <a:prstGeom prst="rect">
            <a:avLst/>
          </a:prstGeom>
        </p:spPr>
      </p:pic>
      <p:pic>
        <p:nvPicPr>
          <p:cNvPr id="9"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7392446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8372"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9516" fill="hold"/>
                                        <p:tgtEl>
                                          <p:spTgt spid="9"/>
                                        </p:tgtEl>
                                      </p:cBhvr>
                                    </p:cmd>
                                  </p:childTnLst>
                                </p:cTn>
                              </p:par>
                            </p:childTnLst>
                          </p:cTn>
                        </p:par>
                      </p:childTnLst>
                    </p:cTn>
                  </p:par>
                </p:childTnLst>
              </p:cTn>
              <p:nextCondLst>
                <p:cond evt="onClick" delay="0">
                  <p:tgtEl>
                    <p:spTgt spid="9"/>
                  </p:tgtEl>
                </p:cond>
              </p:nextCondLst>
            </p:seq>
            <p:audio>
              <p:cMediaNode vol="80000">
                <p:cTn id="19"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FF66"/>
                </a:solidFill>
              </a:rPr>
              <a:t>Tanzania and the Kilimanjaro Region</a:t>
            </a:r>
            <a:endParaRPr lang="en-US" dirty="0"/>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371600" y="1600200"/>
            <a:ext cx="6248400" cy="4325815"/>
          </a:xfrm>
          <a:ln w="28575">
            <a:solidFill>
              <a:schemeClr val="tx1"/>
            </a:solidFill>
          </a:ln>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4872070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9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FFFF66"/>
                </a:solidFill>
              </a:rPr>
              <a:t>Old Moshi and Primary School Sites</a:t>
            </a:r>
            <a:endParaRPr lang="en-US" sz="4000" b="1" dirty="0">
              <a:solidFill>
                <a:srgbClr val="FFFF66"/>
              </a:solidFill>
            </a:endParaRPr>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371600" y="1600200"/>
            <a:ext cx="6350617" cy="4396581"/>
          </a:xfrm>
          <a:ln w="12700">
            <a:solidFill>
              <a:srgbClr val="FFFF66"/>
            </a:solidFill>
          </a:ln>
        </p:spPr>
      </p:pic>
      <p:sp>
        <p:nvSpPr>
          <p:cNvPr id="3" name="Left Arrow 2"/>
          <p:cNvSpPr/>
          <p:nvPr/>
        </p:nvSpPr>
        <p:spPr>
          <a:xfrm>
            <a:off x="4407775" y="4698124"/>
            <a:ext cx="8382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rot="10800000">
            <a:off x="3206653" y="3731172"/>
            <a:ext cx="838200" cy="304800"/>
          </a:xfrm>
          <a:prstGeom prst="leftArrow">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 Arrow 5"/>
          <p:cNvSpPr/>
          <p:nvPr/>
        </p:nvSpPr>
        <p:spPr>
          <a:xfrm>
            <a:off x="6100592" y="4035973"/>
            <a:ext cx="838200" cy="304800"/>
          </a:xfrm>
          <a:prstGeom prst="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43408" y="3244334"/>
            <a:ext cx="3057184" cy="369332"/>
          </a:xfrm>
          <a:prstGeom prst="rect">
            <a:avLst/>
          </a:prstGeom>
        </p:spPr>
        <p:txBody>
          <a:bodyPr wrap="none">
            <a:spAutoFit/>
          </a:bodyPr>
          <a:lstStyle/>
          <a:p>
            <a:r>
              <a:rPr lang="en-US" dirty="0"/>
              <a:t>[</a:t>
            </a:r>
            <a:r>
              <a:rPr lang="en-US" b="1" dirty="0"/>
              <a:t>CLICK ONCE TO GET ARROW</a:t>
            </a:r>
            <a:r>
              <a:rPr lang="en-US" dirty="0"/>
              <a:t>] </a:t>
            </a:r>
          </a:p>
        </p:txBody>
      </p:sp>
      <p:sp>
        <p:nvSpPr>
          <p:cNvPr id="8" name="Left Arrow 7"/>
          <p:cNvSpPr/>
          <p:nvPr/>
        </p:nvSpPr>
        <p:spPr>
          <a:xfrm>
            <a:off x="6667500" y="3611773"/>
            <a:ext cx="838200" cy="304800"/>
          </a:xfrm>
          <a:prstGeom prst="leftArrow">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2939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52852" fill="hold"/>
                                        <p:tgtEl>
                                          <p:spTgt spid="9"/>
                                        </p:tgtEl>
                                      </p:cBhvr>
                                    </p:cmd>
                                  </p:childTnLst>
                                </p:cTn>
                              </p:par>
                            </p:childTnLst>
                          </p:cTn>
                        </p:par>
                      </p:childTnLst>
                    </p:cTn>
                  </p:par>
                </p:childTnLst>
              </p:cTn>
              <p:nextCondLst>
                <p:cond evt="onClick" delay="0">
                  <p:tgtEl>
                    <p:spTgt spid="9"/>
                  </p:tgtEl>
                </p:cond>
              </p:nextCondLst>
            </p:seq>
            <p:audio>
              <p:cMediaNode vol="80000">
                <p:cTn id="20" fill="hold" display="0">
                  <p:stCondLst>
                    <p:cond delay="indefinite"/>
                  </p:stCondLst>
                  <p:endCondLst>
                    <p:cond evt="onStopAudio" delay="0">
                      <p:tgtEl>
                        <p:sldTgt/>
                      </p:tgtEl>
                    </p:cond>
                  </p:endCondLst>
                </p:cTn>
                <p:tgtEl>
                  <p:spTgt spid="9"/>
                </p:tgtEl>
              </p:cMediaNode>
            </p:audio>
          </p:childTnLst>
        </p:cTn>
      </p:par>
    </p:tnLst>
    <p:bldLst>
      <p:bldP spid="5" grpId="0" animBg="1"/>
      <p:bldP spid="6"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304800" y="-228600"/>
            <a:ext cx="9220200" cy="1447800"/>
          </a:xfrm>
        </p:spPr>
        <p:txBody>
          <a:bodyPr/>
          <a:lstStyle/>
          <a:p>
            <a:pPr eaLnBrk="1" hangingPunct="1"/>
            <a:r>
              <a:rPr lang="en-US" altLang="en-US" sz="4000" smtClean="0">
                <a:solidFill>
                  <a:srgbClr val="FFFF00"/>
                </a:solidFill>
              </a:rPr>
              <a:t>Design of Longitudinal Study</a:t>
            </a:r>
          </a:p>
        </p:txBody>
      </p:sp>
      <p:graphicFrame>
        <p:nvGraphicFramePr>
          <p:cNvPr id="63491" name="Group 3"/>
          <p:cNvGraphicFramePr>
            <a:graphicFrameLocks noGrp="1"/>
          </p:cNvGraphicFramePr>
          <p:nvPr>
            <p:extLst/>
          </p:nvPr>
        </p:nvGraphicFramePr>
        <p:xfrm>
          <a:off x="381000" y="990600"/>
          <a:ext cx="8534400" cy="5638799"/>
        </p:xfrm>
        <a:graphic>
          <a:graphicData uri="http://schemas.openxmlformats.org/drawingml/2006/table">
            <a:tbl>
              <a:tblPr/>
              <a:tblGrid>
                <a:gridCol w="2133600">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gridCol w="2133600">
                  <a:extLst>
                    <a:ext uri="{9D8B030D-6E8A-4147-A177-3AD203B41FA5}">
                      <a16:colId xmlns:a16="http://schemas.microsoft.com/office/drawing/2014/main" val="20003"/>
                    </a:ext>
                  </a:extLst>
                </a:gridCol>
              </a:tblGrid>
              <a:tr h="8838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mj-lt"/>
                        </a:rPr>
                        <a:t>2000</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mj-lt"/>
                        </a:rPr>
                        <a:t>2001-2002</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mj-lt"/>
                        </a:rPr>
                        <a:t>2006-2007</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mj-lt"/>
                        </a:rPr>
                        <a:t>2012</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024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Parental survey interviews (N=277)</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Parental survey interviews (N=128)</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Parental survey interviews (N=277)</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Parental survey (N=260)</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266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Standard 6 &amp; 7 student surveys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(N=277)</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mj-lt"/>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mj-lt"/>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Interviews with former Std. 7 students (N=36)</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Interviews with same former Std. 7 students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(N=20)</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32579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mj-lt"/>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Focus group discussions with parents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mj-lt"/>
                        </a:rPr>
                        <a:t>Focus group discussions with parents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mj-lt"/>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817255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154" fill="hold"/>
                                        <p:tgtEl>
                                          <p:spTgt spid="2"/>
                                        </p:tgtEl>
                                      </p:cBhvr>
                                    </p:cmd>
                                  </p:childTnLst>
                                </p:cTn>
                              </p:par>
                            </p:childTnLst>
                          </p:cTn>
                        </p:par>
                      </p:childTnLst>
                    </p:cTn>
                  </p:par>
                </p:childTnLst>
              </p:cTn>
              <p:nextCondLst>
                <p:cond evt="onClick" delay="0">
                  <p:tgtEl>
                    <p:spTgt spid="2"/>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1143000"/>
          </a:xfrm>
        </p:spPr>
        <p:txBody>
          <a:bodyPr>
            <a:normAutofit/>
          </a:bodyPr>
          <a:lstStyle/>
          <a:p>
            <a:pPr algn="l"/>
            <a:r>
              <a:rPr lang="en-US" b="1" dirty="0" smtClean="0">
                <a:solidFill>
                  <a:srgbClr val="FFFF66"/>
                </a:solidFill>
              </a:rPr>
              <a:t>The Power of Topography...</a:t>
            </a:r>
            <a:endParaRPr lang="en-US" b="1" dirty="0">
              <a:solidFill>
                <a:srgbClr val="FFFF66"/>
              </a:solidFill>
            </a:endParaRPr>
          </a:p>
        </p:txBody>
      </p:sp>
      <p:sp>
        <p:nvSpPr>
          <p:cNvPr id="3" name="Content Placeholder 2"/>
          <p:cNvSpPr>
            <a:spLocks noGrp="1"/>
          </p:cNvSpPr>
          <p:nvPr>
            <p:ph idx="1"/>
          </p:nvPr>
        </p:nvSpPr>
        <p:spPr>
          <a:xfrm>
            <a:off x="304800" y="1371600"/>
            <a:ext cx="8229600" cy="5486400"/>
          </a:xfrm>
        </p:spPr>
        <p:txBody>
          <a:bodyPr>
            <a:normAutofit fontScale="85000" lnSpcReduction="20000"/>
          </a:bodyPr>
          <a:lstStyle/>
          <a:p>
            <a:pPr marL="0" indent="0">
              <a:lnSpc>
                <a:spcPct val="110000"/>
              </a:lnSpc>
              <a:buNone/>
            </a:pPr>
            <a:endParaRPr lang="en-US" i="1" dirty="0"/>
          </a:p>
          <a:p>
            <a:pPr marL="0" indent="0">
              <a:lnSpc>
                <a:spcPct val="120000"/>
              </a:lnSpc>
              <a:spcBef>
                <a:spcPts val="0"/>
              </a:spcBef>
              <a:buNone/>
            </a:pPr>
            <a:r>
              <a:rPr lang="en-US" sz="4600" dirty="0" smtClean="0"/>
              <a:t>“The </a:t>
            </a:r>
            <a:r>
              <a:rPr lang="en-US" sz="4600" dirty="0"/>
              <a:t>presumption that </a:t>
            </a:r>
            <a:endParaRPr lang="en-US" sz="4600" dirty="0" smtClean="0"/>
          </a:p>
          <a:p>
            <a:pPr marL="0" indent="0">
              <a:lnSpc>
                <a:spcPct val="120000"/>
              </a:lnSpc>
              <a:spcBef>
                <a:spcPts val="0"/>
              </a:spcBef>
              <a:buNone/>
            </a:pPr>
            <a:r>
              <a:rPr lang="en-US" sz="4600" dirty="0" smtClean="0"/>
              <a:t>spaces are </a:t>
            </a:r>
            <a:r>
              <a:rPr lang="en-US" sz="4600" dirty="0"/>
              <a:t>autonomous </a:t>
            </a:r>
            <a:endParaRPr lang="en-US" sz="4600" dirty="0" smtClean="0"/>
          </a:p>
          <a:p>
            <a:pPr marL="0" indent="0">
              <a:lnSpc>
                <a:spcPct val="120000"/>
              </a:lnSpc>
              <a:spcBef>
                <a:spcPts val="0"/>
              </a:spcBef>
              <a:buNone/>
            </a:pPr>
            <a:r>
              <a:rPr lang="en-US" sz="4600" dirty="0" smtClean="0"/>
              <a:t>has enabled the </a:t>
            </a:r>
            <a:r>
              <a:rPr lang="en-US" sz="4600" dirty="0"/>
              <a:t>power </a:t>
            </a:r>
            <a:endParaRPr lang="en-US" sz="4600" dirty="0" smtClean="0"/>
          </a:p>
          <a:p>
            <a:pPr marL="0" indent="0">
              <a:lnSpc>
                <a:spcPct val="120000"/>
              </a:lnSpc>
              <a:spcBef>
                <a:spcPts val="0"/>
              </a:spcBef>
              <a:buNone/>
            </a:pPr>
            <a:r>
              <a:rPr lang="en-US" sz="4600" dirty="0" smtClean="0"/>
              <a:t>of topography </a:t>
            </a:r>
            <a:r>
              <a:rPr lang="en-US" sz="4600" dirty="0"/>
              <a:t>to </a:t>
            </a:r>
            <a:r>
              <a:rPr lang="en-US" sz="4600" dirty="0" smtClean="0"/>
              <a:t>conceal </a:t>
            </a:r>
          </a:p>
          <a:p>
            <a:pPr marL="0" indent="0">
              <a:lnSpc>
                <a:spcPct val="120000"/>
              </a:lnSpc>
              <a:spcBef>
                <a:spcPts val="0"/>
              </a:spcBef>
              <a:buNone/>
            </a:pPr>
            <a:r>
              <a:rPr lang="en-US" sz="4600" dirty="0" smtClean="0"/>
              <a:t>successfully </a:t>
            </a:r>
            <a:r>
              <a:rPr lang="en-US" sz="4600" dirty="0"/>
              <a:t>the </a:t>
            </a:r>
            <a:r>
              <a:rPr lang="en-US" sz="4600" dirty="0" smtClean="0"/>
              <a:t>topography </a:t>
            </a:r>
            <a:r>
              <a:rPr lang="en-US" sz="4600" dirty="0"/>
              <a:t>of power</a:t>
            </a:r>
            <a:r>
              <a:rPr lang="en-US" sz="4600" dirty="0" smtClean="0"/>
              <a:t>.”</a:t>
            </a:r>
            <a:endParaRPr lang="en-US" sz="4600" dirty="0"/>
          </a:p>
          <a:p>
            <a:pPr marL="0" indent="0">
              <a:buNone/>
            </a:pPr>
            <a:endParaRPr lang="en-US" dirty="0" smtClean="0"/>
          </a:p>
          <a:p>
            <a:pPr marL="0" indent="0">
              <a:buNone/>
            </a:pPr>
            <a:r>
              <a:rPr lang="en-US" dirty="0" smtClean="0"/>
              <a:t>	</a:t>
            </a:r>
            <a:r>
              <a:rPr lang="en-US" sz="2300" dirty="0" smtClean="0"/>
              <a:t>			</a:t>
            </a:r>
          </a:p>
          <a:p>
            <a:pPr marL="0" indent="0">
              <a:buNone/>
            </a:pPr>
            <a:endParaRPr lang="en-US" sz="2300" dirty="0"/>
          </a:p>
          <a:p>
            <a:pPr marL="0" indent="0">
              <a:buNone/>
            </a:pPr>
            <a:r>
              <a:rPr lang="en-US" sz="2600" dirty="0"/>
              <a:t>Gupta, A., and Ferguson, J. </a:t>
            </a:r>
            <a:r>
              <a:rPr lang="en-US" sz="2600" dirty="0" smtClean="0"/>
              <a:t>(1992). </a:t>
            </a:r>
            <a:r>
              <a:rPr lang="en-US" sz="2600" dirty="0"/>
              <a:t>Beyond ‘culture’: Space, identity, and the politics of difference. </a:t>
            </a:r>
            <a:r>
              <a:rPr lang="en-US" sz="2600" i="1" dirty="0"/>
              <a:t>Cultural Anthropology</a:t>
            </a:r>
            <a:r>
              <a:rPr lang="en-US" sz="2600" dirty="0"/>
              <a:t> </a:t>
            </a:r>
            <a:r>
              <a:rPr lang="en-US" sz="2600" dirty="0" smtClean="0"/>
              <a:t>7(1): </a:t>
            </a:r>
            <a:r>
              <a:rPr lang="en-US" sz="2600" dirty="0"/>
              <a:t>6-23.</a:t>
            </a:r>
          </a:p>
          <a:p>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1797269"/>
            <a:ext cx="3129003" cy="2294602"/>
          </a:xfrm>
          <a:prstGeom prst="rect">
            <a:avLst/>
          </a:prstGeom>
          <a:noFill/>
          <a:ln w="9525">
            <a:solidFill>
              <a:srgbClr val="FFFF00"/>
            </a:solidFill>
            <a:miter lim="800000"/>
            <a:headEnd/>
            <a:tailEnd/>
          </a:ln>
          <a:extLst>
            <a:ext uri="{909E8E84-426E-40DD-AFC4-6F175D3DCCD1}">
              <a14:hiddenFill xmlns:a14="http://schemas.microsoft.com/office/drawing/2010/main">
                <a:solidFill>
                  <a:schemeClr val="accent1"/>
                </a:solidFill>
              </a14:hiddenFill>
            </a:ext>
          </a:extLst>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8341581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95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b="1" dirty="0" smtClean="0">
                <a:solidFill>
                  <a:srgbClr val="FFFF66"/>
                </a:solidFill>
              </a:rPr>
              <a:t>...and </a:t>
            </a:r>
            <a:r>
              <a:rPr lang="en-US" b="1" dirty="0">
                <a:solidFill>
                  <a:srgbClr val="FFFF66"/>
                </a:solidFill>
              </a:rPr>
              <a:t>the </a:t>
            </a:r>
            <a:r>
              <a:rPr lang="en-US" b="1" dirty="0" smtClean="0">
                <a:solidFill>
                  <a:srgbClr val="FFFF66"/>
                </a:solidFill>
              </a:rPr>
              <a:t>Topography of </a:t>
            </a:r>
            <a:r>
              <a:rPr lang="en-US" b="1" dirty="0">
                <a:solidFill>
                  <a:srgbClr val="FFFF66"/>
                </a:solidFill>
              </a:rPr>
              <a:t>Power</a:t>
            </a:r>
            <a:br>
              <a:rPr lang="en-US" b="1" dirty="0">
                <a:solidFill>
                  <a:srgbClr val="FFFF66"/>
                </a:solidFill>
              </a:rPr>
            </a:br>
            <a:endParaRPr lang="en-US" b="1" dirty="0"/>
          </a:p>
        </p:txBody>
      </p:sp>
      <p:sp>
        <p:nvSpPr>
          <p:cNvPr id="3" name="Content Placeholder 2"/>
          <p:cNvSpPr>
            <a:spLocks noGrp="1"/>
          </p:cNvSpPr>
          <p:nvPr>
            <p:ph idx="1"/>
          </p:nvPr>
        </p:nvSpPr>
        <p:spPr>
          <a:xfrm>
            <a:off x="4628535" y="1295400"/>
            <a:ext cx="4495800" cy="5257801"/>
          </a:xfrm>
        </p:spPr>
        <p:txBody>
          <a:bodyPr>
            <a:normAutofit fontScale="92500"/>
          </a:bodyPr>
          <a:lstStyle/>
          <a:p>
            <a:pPr marL="0" indent="0">
              <a:buNone/>
            </a:pPr>
            <a:r>
              <a:rPr lang="en-US" dirty="0" smtClean="0"/>
              <a:t>“by </a:t>
            </a:r>
            <a:r>
              <a:rPr lang="en-US" dirty="0"/>
              <a:t>taking a preexisting, localized ‘community’ as a given starting point, it fails to examine sufficiently the processes (such as the structures of feeling that pervade the imagining of community) that go into the construction of space as place or locality in the first </a:t>
            </a:r>
            <a:r>
              <a:rPr lang="en-US" dirty="0" smtClean="0"/>
              <a:t>instance....”</a:t>
            </a:r>
            <a:endParaRPr lang="en-US" dirty="0"/>
          </a:p>
        </p:txBody>
      </p:sp>
      <p:pic>
        <p:nvPicPr>
          <p:cNvPr id="4" name="Picture 9" descr="Kiboriloni Sec with Kili in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800" y="1981200"/>
            <a:ext cx="3606800" cy="2705100"/>
          </a:xfrm>
          <a:prstGeom prst="rect">
            <a:avLst/>
          </a:prstGeom>
          <a:noFill/>
          <a:ln w="9525">
            <a:solidFill>
              <a:srgbClr val="FFFF66"/>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04800" y="5415085"/>
            <a:ext cx="4114800" cy="1754326"/>
          </a:xfrm>
          <a:prstGeom prst="rect">
            <a:avLst/>
          </a:prstGeom>
          <a:noFill/>
        </p:spPr>
        <p:txBody>
          <a:bodyPr wrap="square" rtlCol="0">
            <a:spAutoFit/>
          </a:bodyPr>
          <a:lstStyle/>
          <a:p>
            <a:r>
              <a:rPr lang="en-US" dirty="0"/>
              <a:t>Gupta, A., and Ferguson, J. 1997. </a:t>
            </a:r>
            <a:r>
              <a:rPr lang="en-US" i="1" dirty="0"/>
              <a:t>Culture, power, place: Explorations in critical anthropology</a:t>
            </a:r>
            <a:r>
              <a:rPr lang="en-US" dirty="0"/>
              <a:t>.  Durham, NC and London: Duke University Press.</a:t>
            </a:r>
          </a:p>
          <a:p>
            <a:r>
              <a:rPr lang="en-US" dirty="0"/>
              <a:t> </a:t>
            </a:r>
          </a:p>
          <a:p>
            <a:endParaRPr lang="en-US" dirty="0"/>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2714238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527"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FFFF66"/>
                </a:solidFill>
              </a:rPr>
              <a:t>Old Moshi and Primary School Sites</a:t>
            </a:r>
            <a:endParaRPr lang="en-US" sz="4000" b="1" dirty="0">
              <a:solidFill>
                <a:srgbClr val="FFFF66"/>
              </a:solidFill>
            </a:endParaRPr>
          </a:p>
        </p:txBody>
      </p:sp>
      <p:pic>
        <p:nvPicPr>
          <p:cNvPr id="4" name="Content Placeholder 3"/>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1371600" y="1600200"/>
            <a:ext cx="6350617" cy="4396581"/>
          </a:xfrm>
          <a:ln w="12700">
            <a:solidFill>
              <a:srgbClr val="FFFF66"/>
            </a:solidFill>
          </a:ln>
        </p:spPr>
      </p:pic>
      <p:sp>
        <p:nvSpPr>
          <p:cNvPr id="3" name="Left Arrow 2"/>
          <p:cNvSpPr/>
          <p:nvPr/>
        </p:nvSpPr>
        <p:spPr>
          <a:xfrm>
            <a:off x="4407775" y="4698124"/>
            <a:ext cx="8382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rot="10800000">
            <a:off x="3206653" y="3731172"/>
            <a:ext cx="838200" cy="304800"/>
          </a:xfrm>
          <a:prstGeom prst="leftArrow">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 Arrow 5"/>
          <p:cNvSpPr/>
          <p:nvPr/>
        </p:nvSpPr>
        <p:spPr>
          <a:xfrm>
            <a:off x="6100592" y="4035973"/>
            <a:ext cx="838200" cy="304800"/>
          </a:xfrm>
          <a:prstGeom prst="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43408" y="3244334"/>
            <a:ext cx="3057184" cy="369332"/>
          </a:xfrm>
          <a:prstGeom prst="rect">
            <a:avLst/>
          </a:prstGeom>
        </p:spPr>
        <p:txBody>
          <a:bodyPr wrap="none">
            <a:spAutoFit/>
          </a:bodyPr>
          <a:lstStyle/>
          <a:p>
            <a:r>
              <a:rPr lang="en-US" dirty="0"/>
              <a:t>[</a:t>
            </a:r>
            <a:r>
              <a:rPr lang="en-US" b="1" dirty="0"/>
              <a:t>CLICK ONCE TO GET ARROW</a:t>
            </a:r>
            <a:r>
              <a:rPr lang="en-US" dirty="0"/>
              <a:t>] </a:t>
            </a:r>
          </a:p>
        </p:txBody>
      </p:sp>
      <p:sp>
        <p:nvSpPr>
          <p:cNvPr id="8" name="Left Arrow 7"/>
          <p:cNvSpPr/>
          <p:nvPr/>
        </p:nvSpPr>
        <p:spPr>
          <a:xfrm>
            <a:off x="6667500" y="3611773"/>
            <a:ext cx="838200" cy="304800"/>
          </a:xfrm>
          <a:prstGeom prst="leftArrow">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10"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35296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52852" fill="hold"/>
                                        <p:tgtEl>
                                          <p:spTgt spid="9"/>
                                        </p:tgtEl>
                                      </p:cBhvr>
                                    </p:cmd>
                                  </p:childTnLst>
                                </p:cTn>
                              </p:par>
                            </p:childTnLst>
                          </p:cTn>
                        </p:par>
                      </p:childTnLst>
                    </p:cTn>
                  </p:par>
                </p:childTnLst>
              </p:cTn>
              <p:nextCondLst>
                <p:cond evt="onClick" delay="0">
                  <p:tgtEl>
                    <p:spTgt spid="9"/>
                  </p:tgtEl>
                </p:cond>
              </p:nextCondLst>
            </p:seq>
            <p:audio>
              <p:cMediaNode vol="80000">
                <p:cTn id="20" fill="hold" display="0">
                  <p:stCondLst>
                    <p:cond delay="indefinite"/>
                  </p:stCondLst>
                  <p:endCondLst>
                    <p:cond evt="onStopAudio" delay="0">
                      <p:tgtEl>
                        <p:sldTgt/>
                      </p:tgtEl>
                    </p:cond>
                  </p:endCondLst>
                </p:cTn>
                <p:tgtEl>
                  <p:spTgt spid="9"/>
                </p:tgtEl>
              </p:cMediaNode>
            </p:audio>
            <p:seq concurrent="1" nextAc="seek">
              <p:cTn id="21" restart="whenNotActive" fill="hold" evtFilter="cancelBubble" nodeType="interactiveSeq">
                <p:stCondLst>
                  <p:cond evt="onClick" delay="0">
                    <p:tgtEl>
                      <p:spTgt spid="10"/>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103541" fill="hold"/>
                                        <p:tgtEl>
                                          <p:spTgt spid="10"/>
                                        </p:tgtEl>
                                      </p:cBhvr>
                                    </p:cmd>
                                  </p:childTnLst>
                                </p:cTn>
                              </p:par>
                            </p:childTnLst>
                          </p:cTn>
                        </p:par>
                      </p:childTnLst>
                    </p:cTn>
                  </p:par>
                </p:childTnLst>
              </p:cTn>
              <p:nextCondLst>
                <p:cond evt="onClick" delay="0">
                  <p:tgtEl>
                    <p:spTgt spid="10"/>
                  </p:tgtEl>
                </p:cond>
              </p:nextCondLst>
            </p:seq>
            <p:audio>
              <p:cMediaNode vol="80000">
                <p:cTn id="26" fill="hold" display="0">
                  <p:stCondLst>
                    <p:cond delay="indefinite"/>
                  </p:stCondLst>
                  <p:endCondLst>
                    <p:cond evt="onStopAudio" delay="0">
                      <p:tgtEl>
                        <p:sldTgt/>
                      </p:tgtEl>
                    </p:cond>
                  </p:endCondLst>
                </p:cTn>
                <p:tgtEl>
                  <p:spTgt spid="10"/>
                </p:tgtEl>
              </p:cMediaNode>
            </p:audio>
          </p:childTnLst>
        </p:cTn>
      </p:par>
    </p:tnLst>
    <p:bldLst>
      <p:bldP spid="5"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solidFill>
                  <a:srgbClr val="FFFF66"/>
                </a:solidFill>
              </a:rPr>
              <a:t>Discussion and Implications</a:t>
            </a:r>
            <a:endParaRPr lang="en-US" dirty="0">
              <a:solidFill>
                <a:srgbClr val="FFFF66"/>
              </a:solidFill>
            </a:endParaRPr>
          </a:p>
        </p:txBody>
      </p:sp>
      <p:sp>
        <p:nvSpPr>
          <p:cNvPr id="5" name="TextBox 4"/>
          <p:cNvSpPr txBox="1"/>
          <p:nvPr/>
        </p:nvSpPr>
        <p:spPr>
          <a:xfrm>
            <a:off x="381000" y="1295400"/>
            <a:ext cx="8305800" cy="1661993"/>
          </a:xfrm>
          <a:prstGeom prst="rect">
            <a:avLst/>
          </a:prstGeom>
          <a:noFill/>
        </p:spPr>
        <p:txBody>
          <a:bodyPr wrap="square" rtlCol="0">
            <a:spAutoFit/>
          </a:bodyPr>
          <a:lstStyle/>
          <a:p>
            <a:r>
              <a:rPr lang="en-US" sz="2800" i="1" dirty="0" smtClean="0"/>
              <a:t>“</a:t>
            </a:r>
            <a:r>
              <a:rPr lang="en-US" sz="2800" dirty="0" smtClean="0"/>
              <a:t>Places </a:t>
            </a:r>
            <a:r>
              <a:rPr lang="en-US" sz="2800" dirty="0"/>
              <a:t>are not inert containers. They are politicized, culturally relative, historically specific, local and multiple constructions</a:t>
            </a:r>
            <a:r>
              <a:rPr lang="en-US" sz="2800" dirty="0" smtClean="0"/>
              <a:t>.”</a:t>
            </a:r>
            <a:endParaRPr lang="en-US" sz="2800" dirty="0"/>
          </a:p>
          <a:p>
            <a:endParaRPr lang="en-US" dirty="0"/>
          </a:p>
        </p:txBody>
      </p:sp>
      <p:sp>
        <p:nvSpPr>
          <p:cNvPr id="6" name="TextBox 5"/>
          <p:cNvSpPr txBox="1"/>
          <p:nvPr/>
        </p:nvSpPr>
        <p:spPr>
          <a:xfrm>
            <a:off x="381000" y="5867400"/>
            <a:ext cx="8686800" cy="1200329"/>
          </a:xfrm>
          <a:prstGeom prst="rect">
            <a:avLst/>
          </a:prstGeom>
          <a:noFill/>
        </p:spPr>
        <p:txBody>
          <a:bodyPr wrap="square" rtlCol="0">
            <a:spAutoFit/>
          </a:bodyPr>
          <a:lstStyle/>
          <a:p>
            <a:r>
              <a:rPr lang="en-US" dirty="0"/>
              <a:t>Rodman, M.C. 2003. Empowering place: Multilocality and multivocality. In </a:t>
            </a:r>
            <a:r>
              <a:rPr lang="en-US" i="1" dirty="0"/>
              <a:t>The anthropology of space and place: Locating culture</a:t>
            </a:r>
            <a:r>
              <a:rPr lang="en-US" dirty="0"/>
              <a:t>, eds. S.M. Low and D. Lawrence- Zúñiga, pp. 204-222. Malden: Blackwell. </a:t>
            </a:r>
          </a:p>
          <a:p>
            <a:endParaRPr lang="en-US" dirty="0"/>
          </a:p>
        </p:txBody>
      </p:sp>
      <p:pic>
        <p:nvPicPr>
          <p:cNvPr id="9218" name="Picture 2" descr="https://scontent.xx.fbcdn.net/hphotos-xpf1/v/t1.0-9/10001465_629415257150690_8256016900072844534_n.jpg?oh=7c11ac37e2f029e33765b987cc818cb1&amp;oe=56C8893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5897" y="3109793"/>
            <a:ext cx="2391103" cy="1793327"/>
          </a:xfrm>
          <a:prstGeom prst="rect">
            <a:avLst/>
          </a:prstGeom>
          <a:noFill/>
          <a:ln w="19050">
            <a:solidFill>
              <a:srgbClr val="FFFF66"/>
            </a:solidFill>
          </a:ln>
          <a:extLst>
            <a:ext uri="{909E8E84-426E-40DD-AFC4-6F175D3DCCD1}">
              <a14:hiddenFill xmlns:a14="http://schemas.microsoft.com/office/drawing/2010/main">
                <a:solidFill>
                  <a:srgbClr val="FFFFFF"/>
                </a:solidFill>
              </a14:hiddenFill>
            </a:ext>
          </a:extLst>
        </p:spPr>
      </p:pic>
      <p:pic>
        <p:nvPicPr>
          <p:cNvPr id="9220" name="Picture 4" descr="https://scontent.xx.fbcdn.net/hphotos-xap1/v/t1.0-9/487453_623387731086776_1499718135_n.jpg?oh=20e8775270ba12215e4bf1e21d884d42&amp;oe=5690BB2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90201" y="2640724"/>
            <a:ext cx="2096598" cy="2083676"/>
          </a:xfrm>
          <a:prstGeom prst="rect">
            <a:avLst/>
          </a:prstGeom>
          <a:noFill/>
          <a:ln w="19050">
            <a:solidFill>
              <a:srgbClr val="FFFF66"/>
            </a:solidFill>
          </a:ln>
          <a:extLst>
            <a:ext uri="{909E8E84-426E-40DD-AFC4-6F175D3DCCD1}">
              <a14:hiddenFill xmlns:a14="http://schemas.microsoft.com/office/drawing/2010/main">
                <a:solidFill>
                  <a:srgbClr val="FFFFFF"/>
                </a:solidFill>
              </a14:hiddenFill>
            </a:ext>
          </a:extLst>
        </p:spPr>
      </p:pic>
      <p:pic>
        <p:nvPicPr>
          <p:cNvPr id="11" name="Picture 4" descr="school girls.jpg"/>
          <p:cNvPicPr>
            <a:picLocks noGrp="1" noChangeAspect="1"/>
          </p:cNvPicPr>
          <p:nvPr>
            <p:ph idx="1"/>
          </p:nvPr>
        </p:nvPicPr>
        <p:blipFill rotWithShape="1">
          <a:blip r:embed="rId6" cstate="print">
            <a:extLst>
              <a:ext uri="{28A0092B-C50C-407E-A947-70E740481C1C}">
                <a14:useLocalDpi xmlns:a14="http://schemas.microsoft.com/office/drawing/2010/main" val="0"/>
              </a:ext>
            </a:extLst>
          </a:blip>
          <a:srcRect r="30658" b="67105"/>
          <a:stretch/>
        </p:blipFill>
        <p:spPr bwMode="auto">
          <a:xfrm>
            <a:off x="2996789" y="3243282"/>
            <a:ext cx="3316251" cy="2188290"/>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96573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9018" fill="hold"/>
                                        <p:tgtEl>
                                          <p:spTgt spid="8"/>
                                        </p:tgtEl>
                                      </p:cBhvr>
                                    </p:cmd>
                                  </p:childTnLst>
                                </p:cTn>
                              </p:par>
                            </p:childTnLst>
                          </p:cTn>
                        </p:par>
                      </p:childTnLst>
                    </p:cTn>
                  </p:par>
                </p:childTnLst>
              </p:cTn>
              <p:nextCondLst>
                <p:cond evt="onClick" delay="0">
                  <p:tgtEl>
                    <p:spTgt spid="8"/>
                  </p:tgtEl>
                </p:cond>
              </p:nextCondLst>
            </p:seq>
            <p:audio>
              <p:cMediaNode vol="80000">
                <p:cTn id="12"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Custom 11">
      <a:dk1>
        <a:sysClr val="windowText" lastClr="000000"/>
      </a:dk1>
      <a:lt1>
        <a:sysClr val="window" lastClr="FFFFFF"/>
      </a:lt1>
      <a:dk2>
        <a:srgbClr val="FFFF99"/>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2342</TotalTime>
  <Words>300</Words>
  <Application>Microsoft Office PowerPoint</Application>
  <PresentationFormat>On-screen Show (4:3)</PresentationFormat>
  <Paragraphs>44</Paragraphs>
  <Slides>8</Slides>
  <Notes>1</Notes>
  <HiddenSlides>0</HiddenSlides>
  <MMClips>11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  Critical historical geography and youth studies in Tanzania</vt:lpstr>
      <vt:lpstr>Tanzania and the Kilimanjaro Region</vt:lpstr>
      <vt:lpstr>Old Moshi and Primary School Sites</vt:lpstr>
      <vt:lpstr>Design of Longitudinal Study</vt:lpstr>
      <vt:lpstr>The Power of Topography...</vt:lpstr>
      <vt:lpstr>...and the Topography of Power </vt:lpstr>
      <vt:lpstr>Old Moshi and Primary School Sites</vt:lpstr>
      <vt:lpstr>Discussion and Implications</vt:lpstr>
    </vt:vector>
  </TitlesOfParts>
  <Company>University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Cultural Politics of Policy: The 2014 Tanzania Education and Training Policy as Cultural Text</dc:title>
  <dc:creator>College of Education and Human Development</dc:creator>
  <cp:lastModifiedBy>Frances Vavrus</cp:lastModifiedBy>
  <cp:revision>122</cp:revision>
  <dcterms:created xsi:type="dcterms:W3CDTF">2015-09-13T21:54:48Z</dcterms:created>
  <dcterms:modified xsi:type="dcterms:W3CDTF">2018-04-04T15:21:46Z</dcterms:modified>
</cp:coreProperties>
</file>